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4400" spc="-1" strike="noStrike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BE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BE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fr-BE" sz="4400" spc="-1" strike="noStrike">
                <a:latin typeface="Arial"/>
              </a:rPr>
              <a:t>Cliquez pour éditer le format du texte-titre</a:t>
            </a:r>
            <a:endParaRPr b="0" lang="fr-BE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BE" sz="3200" spc="-1" strike="noStrike">
                <a:latin typeface="Arial"/>
              </a:rPr>
              <a:t>Cliquez pour éditer le format du plan de texte</a:t>
            </a:r>
            <a:endParaRPr b="0" lang="fr-B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BE" sz="2800" spc="-1" strike="noStrike">
                <a:latin typeface="Arial"/>
              </a:rPr>
              <a:t>Second niveau de plan</a:t>
            </a:r>
            <a:endParaRPr b="0" lang="fr-B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BE" sz="2400" spc="-1" strike="noStrike">
                <a:latin typeface="Arial"/>
              </a:rPr>
              <a:t>Troisième niveau de plan</a:t>
            </a:r>
            <a:endParaRPr b="0" lang="fr-B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BE" sz="2000" spc="-1" strike="noStrike">
                <a:latin typeface="Arial"/>
              </a:rPr>
              <a:t>Quatrième niveau de plan</a:t>
            </a:r>
            <a:endParaRPr b="0" lang="fr-B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BE" sz="2000" spc="-1" strike="noStrike">
                <a:latin typeface="Arial"/>
              </a:rPr>
              <a:t>Cinquième niveau de plan</a:t>
            </a:r>
            <a:endParaRPr b="0" lang="fr-B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BE" sz="2000" spc="-1" strike="noStrike">
                <a:latin typeface="Arial"/>
              </a:rPr>
              <a:t>Sixième niveau de plan</a:t>
            </a:r>
            <a:endParaRPr b="0" lang="fr-B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BE" sz="2000" spc="-1" strike="noStrike">
                <a:latin typeface="Arial"/>
              </a:rPr>
              <a:t>Septième niveau de plan</a:t>
            </a:r>
            <a:endParaRPr b="0" lang="fr-B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 flipH="1" flipV="1" rot="5400000">
            <a:off x="4779000" y="869040"/>
            <a:ext cx="521640" cy="9063360"/>
          </a:xfrm>
          <a:prstGeom prst="rect">
            <a:avLst/>
          </a:prstGeom>
          <a:solidFill>
            <a:srgbClr val="f79448"/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9" name="CustomShape 2"/>
          <p:cNvSpPr/>
          <p:nvPr/>
        </p:nvSpPr>
        <p:spPr>
          <a:xfrm flipH="1" flipV="1" rot="5400000">
            <a:off x="4794120" y="-4290480"/>
            <a:ext cx="487080" cy="9059400"/>
          </a:xfrm>
          <a:prstGeom prst="rect">
            <a:avLst/>
          </a:prstGeom>
          <a:solidFill>
            <a:srgbClr val="bcaed5"/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CustomShape 3"/>
          <p:cNvSpPr/>
          <p:nvPr/>
        </p:nvSpPr>
        <p:spPr>
          <a:xfrm>
            <a:off x="0" y="0"/>
            <a:ext cx="504000" cy="5666040"/>
          </a:xfrm>
          <a:prstGeom prst="rect">
            <a:avLst/>
          </a:prstGeom>
          <a:solidFill>
            <a:srgbClr val="7da7d8"/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CustomShape 4"/>
          <p:cNvSpPr/>
          <p:nvPr/>
        </p:nvSpPr>
        <p:spPr>
          <a:xfrm>
            <a:off x="9571680" y="0"/>
            <a:ext cx="504000" cy="5666040"/>
          </a:xfrm>
          <a:prstGeom prst="rect">
            <a:avLst/>
          </a:prstGeom>
          <a:solidFill>
            <a:srgbClr val="e0efd4"/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CustomShape 5"/>
          <p:cNvSpPr/>
          <p:nvPr/>
        </p:nvSpPr>
        <p:spPr>
          <a:xfrm rot="5398800">
            <a:off x="-2161800" y="2757600"/>
            <a:ext cx="4819680" cy="342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Zone de confinement SRG (risque sanitaire)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43" name="CustomShape 6"/>
          <p:cNvSpPr/>
          <p:nvPr/>
        </p:nvSpPr>
        <p:spPr>
          <a:xfrm rot="21596400">
            <a:off x="1548000" y="5184720"/>
            <a:ext cx="7339680" cy="342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Participations impossibles, pas de soutien mobilisable, jeune désaffilié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44" name="CustomShape 7"/>
          <p:cNvSpPr/>
          <p:nvPr/>
        </p:nvSpPr>
        <p:spPr>
          <a:xfrm rot="16213200">
            <a:off x="7089120" y="2571480"/>
            <a:ext cx="5395680" cy="433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Zone de confinement hors SRG (sécurité sanitaire)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45" name="CustomShape 8"/>
          <p:cNvSpPr/>
          <p:nvPr/>
        </p:nvSpPr>
        <p:spPr>
          <a:xfrm>
            <a:off x="2556000" y="105120"/>
            <a:ext cx="4891680" cy="342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Participations possibles, soutiens mobilisables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46" name="Line 9"/>
          <p:cNvSpPr/>
          <p:nvPr/>
        </p:nvSpPr>
        <p:spPr>
          <a:xfrm flipV="1">
            <a:off x="5062320" y="491040"/>
            <a:ext cx="360" cy="4638240"/>
          </a:xfrm>
          <a:prstGeom prst="line">
            <a:avLst/>
          </a:prstGeom>
          <a:ln w="76320">
            <a:solidFill>
              <a:srgbClr val="fedcc6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Line 10"/>
          <p:cNvSpPr/>
          <p:nvPr/>
        </p:nvSpPr>
        <p:spPr>
          <a:xfrm>
            <a:off x="504000" y="2839680"/>
            <a:ext cx="9055800" cy="4320"/>
          </a:xfrm>
          <a:prstGeom prst="line">
            <a:avLst/>
          </a:prstGeom>
          <a:ln w="76320">
            <a:solidFill>
              <a:srgbClr val="fedcc6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PlaceHolder 1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fr-BE" sz="4400" spc="-1" strike="noStrike">
                <a:latin typeface="Arial"/>
              </a:rPr>
              <a:t>Cliquez pour éditer le format du texte-titre</a:t>
            </a:r>
            <a:endParaRPr b="0" lang="fr-BE" sz="4400" spc="-1" strike="noStrike">
              <a:latin typeface="Arial"/>
            </a:endParaRPr>
          </a:p>
        </p:txBody>
      </p:sp>
      <p:sp>
        <p:nvSpPr>
          <p:cNvPr id="49" name="PlaceHolder 1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BE" sz="3200" spc="-1" strike="noStrike">
                <a:latin typeface="Arial"/>
              </a:rPr>
              <a:t>Cliquez pour éditer le format du plan de texte</a:t>
            </a:r>
            <a:endParaRPr b="0" lang="fr-B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BE" sz="2800" spc="-1" strike="noStrike">
                <a:latin typeface="Arial"/>
              </a:rPr>
              <a:t>Second niveau de plan</a:t>
            </a:r>
            <a:endParaRPr b="0" lang="fr-B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BE" sz="2400" spc="-1" strike="noStrike">
                <a:latin typeface="Arial"/>
              </a:rPr>
              <a:t>Troisième niveau de plan</a:t>
            </a:r>
            <a:endParaRPr b="0" lang="fr-B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BE" sz="2000" spc="-1" strike="noStrike">
                <a:latin typeface="Arial"/>
              </a:rPr>
              <a:t>Quatrième niveau de plan</a:t>
            </a:r>
            <a:endParaRPr b="0" lang="fr-B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BE" sz="2000" spc="-1" strike="noStrike">
                <a:latin typeface="Arial"/>
              </a:rPr>
              <a:t>Cinquième niveau de plan</a:t>
            </a:r>
            <a:endParaRPr b="0" lang="fr-B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BE" sz="2000" spc="-1" strike="noStrike">
                <a:latin typeface="Arial"/>
              </a:rPr>
              <a:t>Sixième niveau de plan</a:t>
            </a:r>
            <a:endParaRPr b="0" lang="fr-B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BE" sz="2000" spc="-1" strike="noStrike">
                <a:latin typeface="Arial"/>
              </a:rPr>
              <a:t>Septième niveau de plan</a:t>
            </a:r>
            <a:endParaRPr b="0" lang="fr-B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672120" y="1850400"/>
            <a:ext cx="484200" cy="465120"/>
          </a:xfrm>
          <a:prstGeom prst="ellipse">
            <a:avLst/>
          </a:prstGeom>
          <a:noFill/>
          <a:ln w="38160">
            <a:solidFill>
              <a:srgbClr val="0070c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CustomShape 2"/>
          <p:cNvSpPr/>
          <p:nvPr/>
        </p:nvSpPr>
        <p:spPr>
          <a:xfrm>
            <a:off x="1356480" y="1778400"/>
            <a:ext cx="3681000" cy="608760"/>
          </a:xfrm>
          <a:prstGeom prst="rect">
            <a:avLst/>
          </a:prstGeom>
          <a:noFill/>
          <a:ln w="25560">
            <a:solidFill>
              <a:srgbClr val="0070c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fr-BE" sz="1200" spc="-1" strike="noStrike">
                <a:solidFill>
                  <a:srgbClr val="000000"/>
                </a:solidFill>
                <a:latin typeface="Arial"/>
                <a:ea typeface="DejaVu Sans"/>
              </a:rPr>
              <a:t>Moments passés avec un éducateur dans l’espace public autour du lieu de confinement externe au SRG (durée variable)</a:t>
            </a:r>
            <a:endParaRPr b="0" lang="fr-BE" sz="1200" spc="-1" strike="noStrike">
              <a:latin typeface="Arial"/>
            </a:endParaRPr>
          </a:p>
        </p:txBody>
      </p:sp>
      <p:sp>
        <p:nvSpPr>
          <p:cNvPr id="88" name="CustomShape 3"/>
          <p:cNvSpPr/>
          <p:nvPr/>
        </p:nvSpPr>
        <p:spPr>
          <a:xfrm>
            <a:off x="672120" y="2521440"/>
            <a:ext cx="484200" cy="465120"/>
          </a:xfrm>
          <a:prstGeom prst="ellipse">
            <a:avLst/>
          </a:prstGeom>
          <a:noFill/>
          <a:ln w="38160">
            <a:solidFill>
              <a:srgbClr val="f79646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CustomShape 4"/>
          <p:cNvSpPr/>
          <p:nvPr/>
        </p:nvSpPr>
        <p:spPr>
          <a:xfrm>
            <a:off x="1356480" y="2460240"/>
            <a:ext cx="3681000" cy="639720"/>
          </a:xfrm>
          <a:prstGeom prst="rect">
            <a:avLst/>
          </a:prstGeom>
          <a:noFill/>
          <a:ln w="25560">
            <a:solidFill>
              <a:srgbClr val="e46c0a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fr-BE" sz="1200" spc="-1" strike="noStrike">
                <a:solidFill>
                  <a:srgbClr val="000000"/>
                </a:solidFill>
                <a:latin typeface="Arial"/>
                <a:ea typeface="DejaVu Sans"/>
              </a:rPr>
              <a:t>Acheminement de soutien matériel : denrées alimentaires, médicaments, matériel, travaux scolaires, vêtements, argent de poche…</a:t>
            </a:r>
            <a:endParaRPr b="0" lang="fr-BE" sz="1200" spc="-1" strike="noStrike">
              <a:latin typeface="Arial"/>
            </a:endParaRPr>
          </a:p>
        </p:txBody>
      </p:sp>
      <p:sp>
        <p:nvSpPr>
          <p:cNvPr id="90" name="CustomShape 5"/>
          <p:cNvSpPr/>
          <p:nvPr/>
        </p:nvSpPr>
        <p:spPr>
          <a:xfrm>
            <a:off x="706320" y="3357720"/>
            <a:ext cx="484200" cy="46512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0000"/>
            </a:solidFill>
            <a:round/>
          </a:ln>
          <a:effectLst>
            <a:outerShdw dir="2700000" dist="107932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91" name="CustomShape 6"/>
          <p:cNvSpPr/>
          <p:nvPr/>
        </p:nvSpPr>
        <p:spPr>
          <a:xfrm>
            <a:off x="1356480" y="3173040"/>
            <a:ext cx="3681000" cy="92988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fr-BE" sz="1200" spc="-1" strike="noStrike">
                <a:solidFill>
                  <a:srgbClr val="000000"/>
                </a:solidFill>
                <a:latin typeface="Arial"/>
                <a:ea typeface="DejaVu Sans"/>
              </a:rPr>
              <a:t>Poursuite de l’intervention en collaboration (téléphone, visioconférence, etc.) avec des équipes de soin déjà partenaires avant confinement ou  mobilisées pour la cause (services de santé mentale, psychologues, thérapeutes...)</a:t>
            </a:r>
            <a:endParaRPr b="0" lang="fr-BE" sz="1200" spc="-1" strike="noStrike">
              <a:latin typeface="Arial"/>
            </a:endParaRPr>
          </a:p>
        </p:txBody>
      </p:sp>
      <p:sp>
        <p:nvSpPr>
          <p:cNvPr id="92" name="CustomShape 7"/>
          <p:cNvSpPr/>
          <p:nvPr/>
        </p:nvSpPr>
        <p:spPr>
          <a:xfrm>
            <a:off x="687960" y="4251960"/>
            <a:ext cx="579600" cy="442800"/>
          </a:xfrm>
          <a:prstGeom prst="leftRightArrowCallout">
            <a:avLst>
              <a:gd name="adj1" fmla="val 25000"/>
              <a:gd name="adj2" fmla="val 25000"/>
              <a:gd name="adj3" fmla="val 25000"/>
              <a:gd name="adj4" fmla="val 48123"/>
            </a:avLst>
          </a:prstGeom>
          <a:noFill/>
          <a:ln w="25560">
            <a:solidFill>
              <a:srgbClr val="3a5f8b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3" name="CustomShape 8"/>
          <p:cNvSpPr/>
          <p:nvPr/>
        </p:nvSpPr>
        <p:spPr>
          <a:xfrm>
            <a:off x="1356480" y="4200480"/>
            <a:ext cx="3681000" cy="550440"/>
          </a:xfrm>
          <a:prstGeom prst="rect">
            <a:avLst/>
          </a:prstGeom>
          <a:noFill/>
          <a:ln w="25560">
            <a:solidFill>
              <a:srgbClr val="3a5f8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fr-BE" sz="1200" spc="-1" strike="noStrike">
                <a:solidFill>
                  <a:srgbClr val="000000"/>
                </a:solidFill>
                <a:latin typeface="Arial"/>
                <a:ea typeface="DejaVu Sans"/>
              </a:rPr>
              <a:t>Alternance entre divers lieux de confinement (hors SRG / SRG) avec maintien d’un lieu principal confiné externe.</a:t>
            </a:r>
            <a:endParaRPr b="0" lang="fr-BE" sz="1200" spc="-1" strike="noStrike">
              <a:latin typeface="Arial"/>
            </a:endParaRPr>
          </a:p>
        </p:txBody>
      </p:sp>
      <p:sp>
        <p:nvSpPr>
          <p:cNvPr id="94" name="CustomShape 9"/>
          <p:cNvSpPr/>
          <p:nvPr/>
        </p:nvSpPr>
        <p:spPr>
          <a:xfrm>
            <a:off x="1356480" y="4826160"/>
            <a:ext cx="3681000" cy="608760"/>
          </a:xfrm>
          <a:prstGeom prst="rect">
            <a:avLst/>
          </a:prstGeom>
          <a:noFill/>
          <a:ln w="25560">
            <a:solidFill>
              <a:srgbClr val="3a5f8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fr-BE" sz="1200" spc="-1" strike="noStrike">
                <a:solidFill>
                  <a:srgbClr val="000000"/>
                </a:solidFill>
                <a:latin typeface="Arial"/>
                <a:ea typeface="DejaVu Sans"/>
              </a:rPr>
              <a:t>Changement de lieu de confinement, programmé ou pas (ex : retour au SRG, changement de lieu de confinement externe.</a:t>
            </a:r>
            <a:endParaRPr b="0" lang="fr-BE" sz="1200" spc="-1" strike="noStrike">
              <a:latin typeface="Arial"/>
            </a:endParaRPr>
          </a:p>
        </p:txBody>
      </p:sp>
      <p:sp>
        <p:nvSpPr>
          <p:cNvPr id="95" name="CustomShape 10"/>
          <p:cNvSpPr/>
          <p:nvPr/>
        </p:nvSpPr>
        <p:spPr>
          <a:xfrm>
            <a:off x="672120" y="1209600"/>
            <a:ext cx="500040" cy="465120"/>
          </a:xfrm>
          <a:prstGeom prst="ellipse">
            <a:avLst/>
          </a:prstGeom>
          <a:noFill/>
          <a:ln w="25560">
            <a:solidFill>
              <a:srgbClr val="9bbb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6" name="CustomShape 11"/>
          <p:cNvSpPr/>
          <p:nvPr/>
        </p:nvSpPr>
        <p:spPr>
          <a:xfrm>
            <a:off x="1356480" y="1247040"/>
            <a:ext cx="3681000" cy="437760"/>
          </a:xfrm>
          <a:prstGeom prst="rect">
            <a:avLst/>
          </a:prstGeom>
          <a:noFill/>
          <a:ln w="25560">
            <a:solidFill>
              <a:srgbClr val="9bbb5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fr-BE" sz="1200" spc="-1" strike="noStrike">
                <a:solidFill>
                  <a:srgbClr val="000000"/>
                </a:solidFill>
                <a:latin typeface="Arial"/>
                <a:ea typeface="DejaVu Sans"/>
              </a:rPr>
              <a:t>Contact uniquement à distance (SMS, téléphone, e-mail, visioconférence)</a:t>
            </a:r>
            <a:endParaRPr b="0" lang="fr-BE" sz="1200" spc="-1" strike="noStrike">
              <a:latin typeface="Arial"/>
            </a:endParaRPr>
          </a:p>
        </p:txBody>
      </p:sp>
      <p:sp>
        <p:nvSpPr>
          <p:cNvPr id="97" name="CustomShape 12"/>
          <p:cNvSpPr/>
          <p:nvPr/>
        </p:nvSpPr>
        <p:spPr>
          <a:xfrm flipV="1">
            <a:off x="826560" y="4930560"/>
            <a:ext cx="236160" cy="30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4a7ebb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CustomShape 13"/>
          <p:cNvSpPr/>
          <p:nvPr/>
        </p:nvSpPr>
        <p:spPr>
          <a:xfrm>
            <a:off x="6118560" y="404640"/>
            <a:ext cx="447480" cy="378720"/>
          </a:xfrm>
          <a:prstGeom prst="ellips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9" name="CustomShape 14"/>
          <p:cNvSpPr/>
          <p:nvPr/>
        </p:nvSpPr>
        <p:spPr>
          <a:xfrm>
            <a:off x="6750360" y="412200"/>
            <a:ext cx="1815120" cy="378720"/>
          </a:xfrm>
          <a:prstGeom prst="rect">
            <a:avLst/>
          </a:prstGeom>
          <a:noFill/>
          <a:ln w="25560">
            <a:solidFill>
              <a:srgbClr val="3a5f8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fr-BE" sz="1200" spc="-1" strike="noStrike">
                <a:solidFill>
                  <a:srgbClr val="000000"/>
                </a:solidFill>
                <a:latin typeface="Arial"/>
                <a:ea typeface="DejaVu Sans"/>
              </a:rPr>
              <a:t>En kot</a:t>
            </a:r>
            <a:endParaRPr b="0" lang="fr-BE" sz="1200" spc="-1" strike="noStrike">
              <a:latin typeface="Arial"/>
            </a:endParaRPr>
          </a:p>
        </p:txBody>
      </p:sp>
      <p:sp>
        <p:nvSpPr>
          <p:cNvPr id="100" name="CustomShape 15"/>
          <p:cNvSpPr/>
          <p:nvPr/>
        </p:nvSpPr>
        <p:spPr>
          <a:xfrm>
            <a:off x="3467520" y="396000"/>
            <a:ext cx="439920" cy="371160"/>
          </a:xfrm>
          <a:prstGeom prst="ellipse">
            <a:avLst/>
          </a:prstGeom>
          <a:solidFill>
            <a:srgbClr val="c0504d"/>
          </a:solidFill>
          <a:ln w="25560">
            <a:solidFill>
              <a:srgbClr val="8e3b38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CustomShape 16"/>
          <p:cNvSpPr/>
          <p:nvPr/>
        </p:nvSpPr>
        <p:spPr>
          <a:xfrm>
            <a:off x="4096800" y="396000"/>
            <a:ext cx="1804680" cy="371160"/>
          </a:xfrm>
          <a:prstGeom prst="rect">
            <a:avLst/>
          </a:prstGeom>
          <a:noFill/>
          <a:ln w="25560">
            <a:solidFill>
              <a:srgbClr val="c0504d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fr-BE" sz="1200" spc="-1" strike="noStrike">
                <a:solidFill>
                  <a:srgbClr val="000000"/>
                </a:solidFill>
                <a:latin typeface="Arial"/>
                <a:ea typeface="DejaVu Sans"/>
              </a:rPr>
              <a:t>Désaccord avec le service mandant</a:t>
            </a:r>
            <a:endParaRPr b="0" lang="fr-BE" sz="1200" spc="-1" strike="noStrike">
              <a:latin typeface="Arial"/>
            </a:endParaRPr>
          </a:p>
        </p:txBody>
      </p:sp>
      <p:sp>
        <p:nvSpPr>
          <p:cNvPr id="102" name="CustomShape 17"/>
          <p:cNvSpPr/>
          <p:nvPr/>
        </p:nvSpPr>
        <p:spPr>
          <a:xfrm>
            <a:off x="947520" y="396360"/>
            <a:ext cx="439920" cy="371160"/>
          </a:xfrm>
          <a:prstGeom prst="ellipse">
            <a:avLst/>
          </a:prstGeom>
          <a:solidFill>
            <a:srgbClr val="000000"/>
          </a:solidFill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03" name="CustomShape 18"/>
          <p:cNvSpPr/>
          <p:nvPr/>
        </p:nvSpPr>
        <p:spPr>
          <a:xfrm>
            <a:off x="1576800" y="396000"/>
            <a:ext cx="1804680" cy="37116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fr-BE" sz="1200" spc="-1" strike="noStrike">
                <a:solidFill>
                  <a:srgbClr val="000000"/>
                </a:solidFill>
                <a:latin typeface="Arial"/>
                <a:ea typeface="DejaVu Sans"/>
              </a:rPr>
              <a:t>Là où est le jeune</a:t>
            </a:r>
            <a:endParaRPr b="0" lang="fr-BE" sz="1200" spc="-1" strike="noStrike">
              <a:latin typeface="Arial"/>
            </a:endParaRPr>
          </a:p>
        </p:txBody>
      </p:sp>
      <p:sp>
        <p:nvSpPr>
          <p:cNvPr id="104" name="CustomShape 19"/>
          <p:cNvSpPr/>
          <p:nvPr/>
        </p:nvSpPr>
        <p:spPr>
          <a:xfrm>
            <a:off x="388800" y="815760"/>
            <a:ext cx="7420680" cy="371160"/>
          </a:xfrm>
          <a:prstGeom prst="rect">
            <a:avLst/>
          </a:prstGeom>
          <a:noFill/>
          <a:ln w="648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80280" rIns="80280" tIns="35280" bIns="35280" anchor="ctr">
            <a:noAutofit/>
          </a:bodyPr>
          <a:p>
            <a:pPr>
              <a:lnSpc>
                <a:spcPct val="100000"/>
              </a:lnSpc>
            </a:pPr>
            <a:r>
              <a:rPr b="0" i="1" lang="fr-BE" sz="1200" spc="-1" strike="noStrike">
                <a:solidFill>
                  <a:srgbClr val="000000"/>
                </a:solidFill>
                <a:latin typeface="Arial"/>
                <a:ea typeface="DejaVu Sans"/>
              </a:rPr>
              <a:t>Choix de code supplémentaire pour préciser les situations au SRG l’Aubépine :</a:t>
            </a:r>
            <a:endParaRPr b="0" lang="fr-BE" sz="1200" spc="-1" strike="noStrike">
              <a:latin typeface="Arial"/>
            </a:endParaRPr>
          </a:p>
        </p:txBody>
      </p:sp>
      <p:sp>
        <p:nvSpPr>
          <p:cNvPr id="105" name="Line 20"/>
          <p:cNvSpPr/>
          <p:nvPr/>
        </p:nvSpPr>
        <p:spPr>
          <a:xfrm flipV="1">
            <a:off x="7486560" y="2088000"/>
            <a:ext cx="0" cy="2232000"/>
          </a:xfrm>
          <a:prstGeom prst="line">
            <a:avLst/>
          </a:prstGeom>
          <a:ln w="76320">
            <a:solidFill>
              <a:srgbClr val="fedcc6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06" name="Line 21"/>
          <p:cNvSpPr/>
          <p:nvPr/>
        </p:nvSpPr>
        <p:spPr>
          <a:xfrm>
            <a:off x="5954760" y="3204000"/>
            <a:ext cx="3007800" cy="0"/>
          </a:xfrm>
          <a:prstGeom prst="line">
            <a:avLst/>
          </a:prstGeom>
          <a:ln w="76320">
            <a:solidFill>
              <a:srgbClr val="fedcc6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07" name="CustomShape 22"/>
          <p:cNvSpPr/>
          <p:nvPr/>
        </p:nvSpPr>
        <p:spPr>
          <a:xfrm flipH="1" flipV="1" rot="5400000">
            <a:off x="6994080" y="3334680"/>
            <a:ext cx="983160" cy="2950920"/>
          </a:xfrm>
          <a:prstGeom prst="rect">
            <a:avLst/>
          </a:prstGeom>
          <a:solidFill>
            <a:srgbClr val="f79448"/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08" name="CustomShape 23"/>
          <p:cNvSpPr/>
          <p:nvPr/>
        </p:nvSpPr>
        <p:spPr>
          <a:xfrm flipH="1" flipV="1" rot="5400000">
            <a:off x="7124760" y="247680"/>
            <a:ext cx="721800" cy="2950920"/>
          </a:xfrm>
          <a:prstGeom prst="rect">
            <a:avLst/>
          </a:prstGeom>
          <a:solidFill>
            <a:srgbClr val="bcaed5"/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09" name="CustomShape 24"/>
          <p:cNvSpPr/>
          <p:nvPr/>
        </p:nvSpPr>
        <p:spPr>
          <a:xfrm>
            <a:off x="5218560" y="1368000"/>
            <a:ext cx="1078920" cy="3958920"/>
          </a:xfrm>
          <a:prstGeom prst="rect">
            <a:avLst/>
          </a:prstGeom>
          <a:solidFill>
            <a:srgbClr val="7da7d8"/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endParaRPr b="0" lang="fr-B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BE" sz="1200" spc="-1" strike="noStrike">
                <a:solidFill>
                  <a:srgbClr val="000000"/>
                </a:solidFill>
                <a:latin typeface="Arial"/>
                <a:ea typeface="Microsoft YaHei"/>
              </a:rPr>
              <a:t>Zone de confinement SRG </a:t>
            </a:r>
            <a:endParaRPr b="0" lang="fr-BE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BE" sz="1200" spc="-1" strike="noStrike">
                <a:solidFill>
                  <a:srgbClr val="000000"/>
                </a:solidFill>
                <a:latin typeface="Arial"/>
                <a:ea typeface="Microsoft YaHei"/>
              </a:rPr>
              <a:t>(risque sanitaire)</a:t>
            </a:r>
            <a:endParaRPr b="0" lang="fr-BE" sz="1200" spc="-1" strike="noStrike">
              <a:latin typeface="Arial"/>
            </a:endParaRPr>
          </a:p>
        </p:txBody>
      </p:sp>
      <p:sp>
        <p:nvSpPr>
          <p:cNvPr id="110" name="CustomShape 25"/>
          <p:cNvSpPr/>
          <p:nvPr/>
        </p:nvSpPr>
        <p:spPr>
          <a:xfrm>
            <a:off x="8674560" y="1368000"/>
            <a:ext cx="1078920" cy="3958920"/>
          </a:xfrm>
          <a:prstGeom prst="rect">
            <a:avLst/>
          </a:prstGeom>
          <a:solidFill>
            <a:srgbClr val="e0efd4"/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endParaRPr b="0" lang="fr-B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BE" sz="1200" spc="-1" strike="noStrike">
                <a:solidFill>
                  <a:srgbClr val="000000"/>
                </a:solidFill>
                <a:latin typeface="Arial"/>
                <a:ea typeface="Microsoft YaHei"/>
              </a:rPr>
              <a:t>Zone de confinement hors SRG (sécurité sanitaire)</a:t>
            </a:r>
            <a:endParaRPr b="0" lang="fr-BE" sz="1200" spc="-1" strike="noStrike">
              <a:latin typeface="Arial"/>
            </a:endParaRPr>
          </a:p>
        </p:txBody>
      </p:sp>
      <p:sp>
        <p:nvSpPr>
          <p:cNvPr id="111" name="CustomShape 26"/>
          <p:cNvSpPr/>
          <p:nvPr/>
        </p:nvSpPr>
        <p:spPr>
          <a:xfrm rot="21596400">
            <a:off x="6046200" y="4464360"/>
            <a:ext cx="2915280" cy="919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fr-BE" sz="1200" spc="-1" strike="noStrike">
                <a:solidFill>
                  <a:srgbClr val="000000"/>
                </a:solidFill>
                <a:latin typeface="Arial"/>
                <a:ea typeface="DejaVu Sans"/>
              </a:rPr>
              <a:t>Participations impossibles, </a:t>
            </a:r>
            <a:endParaRPr b="0" lang="fr-BE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BE" sz="1200" spc="-1" strike="noStrike">
                <a:solidFill>
                  <a:srgbClr val="000000"/>
                </a:solidFill>
                <a:latin typeface="Arial"/>
                <a:ea typeface="DejaVu Sans"/>
              </a:rPr>
              <a:t>pas de soutien mobilisable, </a:t>
            </a:r>
            <a:endParaRPr b="0" lang="fr-BE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BE" sz="1200" spc="-1" strike="noStrike">
                <a:solidFill>
                  <a:srgbClr val="000000"/>
                </a:solidFill>
                <a:latin typeface="Arial"/>
                <a:ea typeface="DejaVu Sans"/>
              </a:rPr>
              <a:t>jeune désaffilié</a:t>
            </a:r>
            <a:endParaRPr b="0" lang="fr-BE" sz="1200" spc="-1" strike="noStrike">
              <a:latin typeface="Arial"/>
            </a:endParaRPr>
          </a:p>
        </p:txBody>
      </p:sp>
      <p:sp>
        <p:nvSpPr>
          <p:cNvPr id="112" name="CustomShape 27"/>
          <p:cNvSpPr/>
          <p:nvPr/>
        </p:nvSpPr>
        <p:spPr>
          <a:xfrm>
            <a:off x="6046560" y="1512000"/>
            <a:ext cx="2842920" cy="613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fr-BE" sz="1200" spc="-1" strike="noStrike">
                <a:solidFill>
                  <a:srgbClr val="000000"/>
                </a:solidFill>
                <a:latin typeface="Arial"/>
                <a:ea typeface="DejaVu Sans"/>
              </a:rPr>
              <a:t>Participations possibles,</a:t>
            </a:r>
            <a:endParaRPr b="0" lang="fr-BE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BE" sz="1200" spc="-1" strike="noStrike">
                <a:solidFill>
                  <a:srgbClr val="000000"/>
                </a:solidFill>
                <a:latin typeface="Arial"/>
                <a:ea typeface="DejaVu Sans"/>
              </a:rPr>
              <a:t>soutiens mobilisables</a:t>
            </a:r>
            <a:endParaRPr b="0" lang="fr-BE" sz="1200" spc="-1" strike="noStrike">
              <a:latin typeface="Arial"/>
            </a:endParaRPr>
          </a:p>
        </p:txBody>
      </p:sp>
      <p:sp>
        <p:nvSpPr>
          <p:cNvPr id="113" name="CustomShape 28"/>
          <p:cNvSpPr/>
          <p:nvPr/>
        </p:nvSpPr>
        <p:spPr>
          <a:xfrm>
            <a:off x="6802560" y="2520000"/>
            <a:ext cx="306000" cy="34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4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14" name="CustomShape 29"/>
          <p:cNvSpPr/>
          <p:nvPr/>
        </p:nvSpPr>
        <p:spPr>
          <a:xfrm>
            <a:off x="7918560" y="2520000"/>
            <a:ext cx="306000" cy="34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15" name="CustomShape 30"/>
          <p:cNvSpPr/>
          <p:nvPr/>
        </p:nvSpPr>
        <p:spPr>
          <a:xfrm>
            <a:off x="7918560" y="3528000"/>
            <a:ext cx="306000" cy="34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16" name="CustomShape 31"/>
          <p:cNvSpPr/>
          <p:nvPr/>
        </p:nvSpPr>
        <p:spPr>
          <a:xfrm>
            <a:off x="6838560" y="3564000"/>
            <a:ext cx="306000" cy="34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3</a:t>
            </a:r>
            <a:endParaRPr b="0" lang="fr-B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4719960" y="1512000"/>
            <a:ext cx="636480" cy="356760"/>
          </a:xfrm>
          <a:prstGeom prst="leftRightArrowCallout">
            <a:avLst>
              <a:gd name="adj1" fmla="val 25000"/>
              <a:gd name="adj2" fmla="val 25000"/>
              <a:gd name="adj3" fmla="val 25000"/>
              <a:gd name="adj4" fmla="val 48123"/>
            </a:avLst>
          </a:prstGeom>
          <a:solidFill>
            <a:srgbClr val="ffffff"/>
          </a:solidFill>
          <a:ln w="38160">
            <a:solidFill>
              <a:srgbClr val="0070c0"/>
            </a:solidFill>
            <a:round/>
          </a:ln>
          <a:effectLst>
            <a:outerShdw algn="tl" blurRad="50800" dir="2700000" dist="107932" rotWithShape="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5793840" y="2088000"/>
            <a:ext cx="432720" cy="35676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70c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3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19" name="CustomShape 3"/>
          <p:cNvSpPr/>
          <p:nvPr/>
        </p:nvSpPr>
        <p:spPr>
          <a:xfrm>
            <a:off x="5864040" y="720000"/>
            <a:ext cx="432720" cy="356760"/>
          </a:xfrm>
          <a:prstGeom prst="ellipse">
            <a:avLst/>
          </a:prstGeom>
          <a:solidFill>
            <a:srgbClr val="ffffff"/>
          </a:solidFill>
          <a:ln w="38160">
            <a:solidFill>
              <a:schemeClr val="accent6">
                <a:lumMod val="75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20" name="CustomShape 4"/>
          <p:cNvSpPr/>
          <p:nvPr/>
        </p:nvSpPr>
        <p:spPr>
          <a:xfrm>
            <a:off x="6585840" y="864000"/>
            <a:ext cx="432720" cy="35676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70c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4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21" name="CustomShape 5"/>
          <p:cNvSpPr/>
          <p:nvPr/>
        </p:nvSpPr>
        <p:spPr>
          <a:xfrm>
            <a:off x="6585840" y="1440000"/>
            <a:ext cx="432720" cy="356760"/>
          </a:xfrm>
          <a:prstGeom prst="ellipse">
            <a:avLst/>
          </a:prstGeom>
          <a:solidFill>
            <a:srgbClr val="ffffff"/>
          </a:solidFill>
          <a:ln w="28440">
            <a:solidFill>
              <a:schemeClr val="accent6">
                <a:lumMod val="75000"/>
              </a:schemeClr>
            </a:solidFill>
            <a:round/>
          </a:ln>
          <a:effectLst>
            <a:outerShdw algn="tl" blurRad="50800" dir="2700000" dist="107932" rotWithShape="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5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22" name="CustomShape 6"/>
          <p:cNvSpPr/>
          <p:nvPr/>
        </p:nvSpPr>
        <p:spPr>
          <a:xfrm>
            <a:off x="7216200" y="1296000"/>
            <a:ext cx="612360" cy="356760"/>
          </a:xfrm>
          <a:prstGeom prst="ellipse">
            <a:avLst/>
          </a:prstGeom>
          <a:solidFill>
            <a:srgbClr val="f37b70"/>
          </a:solidFill>
          <a:ln w="3816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10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23" name="CustomShape 7"/>
          <p:cNvSpPr/>
          <p:nvPr/>
        </p:nvSpPr>
        <p:spPr>
          <a:xfrm>
            <a:off x="7190640" y="1870200"/>
            <a:ext cx="612360" cy="356760"/>
          </a:xfrm>
          <a:prstGeom prst="ellipse">
            <a:avLst/>
          </a:prstGeom>
          <a:solidFill>
            <a:srgbClr val="f37b70"/>
          </a:solidFill>
          <a:ln w="38160">
            <a:solidFill>
              <a:srgbClr val="0070c0"/>
            </a:solidFill>
            <a:round/>
          </a:ln>
          <a:effectLst>
            <a:outerShdw algn="tl" blurRad="50800" dir="2700000" dist="107932" rotWithShape="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11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24" name="CustomShape 8"/>
          <p:cNvSpPr/>
          <p:nvPr/>
        </p:nvSpPr>
        <p:spPr>
          <a:xfrm>
            <a:off x="6784200" y="3672000"/>
            <a:ext cx="612360" cy="356760"/>
          </a:xfrm>
          <a:prstGeom prst="ellipse">
            <a:avLst/>
          </a:prstGeom>
          <a:solidFill>
            <a:srgbClr val="ffffff"/>
          </a:solidFill>
          <a:ln w="6480">
            <a:solidFill>
              <a:srgbClr val="57983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15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25" name="CustomShape 9"/>
          <p:cNvSpPr/>
          <p:nvPr/>
        </p:nvSpPr>
        <p:spPr>
          <a:xfrm>
            <a:off x="864000" y="4176000"/>
            <a:ext cx="4645800" cy="644760"/>
          </a:xfrm>
          <a:prstGeom prst="rect">
            <a:avLst/>
          </a:prstGeom>
          <a:solidFill>
            <a:srgbClr val="ffffff"/>
          </a:solidFill>
          <a:ln>
            <a:solidFill>
              <a:srgbClr val="ce181e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fr-BE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Situation des confinements du SRG </a:t>
            </a:r>
            <a:endParaRPr b="0" lang="fr-BE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BE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Foyer l’Aubépine au </a:t>
            </a:r>
            <a:r>
              <a:rPr b="1" lang="fr-BE" sz="1800" spc="-1" strike="noStrike">
                <a:solidFill>
                  <a:srgbClr val="ce181e"/>
                </a:solidFill>
                <a:latin typeface="Arial"/>
                <a:ea typeface="Microsoft YaHei"/>
              </a:rPr>
              <a:t>18 mars</a:t>
            </a:r>
            <a:r>
              <a:rPr b="1" lang="fr-BE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 2020, à midi 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26" name="CustomShape 10"/>
          <p:cNvSpPr/>
          <p:nvPr/>
        </p:nvSpPr>
        <p:spPr>
          <a:xfrm>
            <a:off x="8070840" y="1346400"/>
            <a:ext cx="626760" cy="356760"/>
          </a:xfrm>
          <a:prstGeom prst="ellipse">
            <a:avLst/>
          </a:prstGeom>
          <a:solidFill>
            <a:srgbClr val="ffffff"/>
          </a:solidFill>
          <a:ln w="38160">
            <a:solidFill>
              <a:schemeClr val="accent6">
                <a:lumMod val="75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5040" rIns="95040" tIns="50040" bIns="5004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13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27" name="CustomShape 11"/>
          <p:cNvSpPr/>
          <p:nvPr/>
        </p:nvSpPr>
        <p:spPr>
          <a:xfrm>
            <a:off x="8152560" y="821160"/>
            <a:ext cx="626760" cy="3567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38160">
            <a:solidFill>
              <a:schemeClr val="accent6">
                <a:lumMod val="75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5040" rIns="95040" tIns="50040" bIns="5004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12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28" name="CustomShape 12"/>
          <p:cNvSpPr/>
          <p:nvPr/>
        </p:nvSpPr>
        <p:spPr>
          <a:xfrm>
            <a:off x="9126720" y="450000"/>
            <a:ext cx="432720" cy="356760"/>
          </a:xfrm>
          <a:prstGeom prst="ellipse">
            <a:avLst/>
          </a:prstGeom>
          <a:solidFill>
            <a:srgbClr val="ffffff"/>
          </a:solidFill>
          <a:ln w="6480">
            <a:solidFill>
              <a:srgbClr val="57983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7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29" name="CustomShape 13"/>
          <p:cNvSpPr/>
          <p:nvPr/>
        </p:nvSpPr>
        <p:spPr>
          <a:xfrm>
            <a:off x="8767800" y="133560"/>
            <a:ext cx="432720" cy="356760"/>
          </a:xfrm>
          <a:prstGeom prst="ellipse">
            <a:avLst/>
          </a:prstGeom>
          <a:solidFill>
            <a:srgbClr val="ffffff"/>
          </a:solidFill>
          <a:ln w="6480">
            <a:solidFill>
              <a:srgbClr val="57983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8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30" name="CustomShape 14"/>
          <p:cNvSpPr/>
          <p:nvPr/>
        </p:nvSpPr>
        <p:spPr>
          <a:xfrm>
            <a:off x="8031240" y="2196000"/>
            <a:ext cx="581760" cy="35676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70c0"/>
            </a:solidFill>
            <a:round/>
          </a:ln>
          <a:effectLst>
            <a:outerShdw algn="tl" blurRad="50800" dir="2700000" dist="107932" rotWithShape="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79200" rIns="79200" tIns="34200" bIns="342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14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31" name="CustomShape 15"/>
          <p:cNvSpPr/>
          <p:nvPr/>
        </p:nvSpPr>
        <p:spPr>
          <a:xfrm>
            <a:off x="7992000" y="-9360"/>
            <a:ext cx="1603080" cy="2310120"/>
          </a:xfrm>
          <a:prstGeom prst="curvedConnector3">
            <a:avLst>
              <a:gd name="adj1" fmla="val 50000"/>
            </a:avLst>
          </a:prstGeom>
          <a:noFill/>
          <a:ln w="38160">
            <a:solidFill>
              <a:srgbClr val="1b75bc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2" name="CustomShape 16"/>
          <p:cNvSpPr/>
          <p:nvPr/>
        </p:nvSpPr>
        <p:spPr>
          <a:xfrm>
            <a:off x="9105840" y="1078920"/>
            <a:ext cx="432720" cy="356760"/>
          </a:xfrm>
          <a:prstGeom prst="ellipse">
            <a:avLst/>
          </a:prstGeom>
          <a:solidFill>
            <a:srgbClr val="ffffff"/>
          </a:solidFill>
          <a:ln w="6480">
            <a:solidFill>
              <a:srgbClr val="57983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9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33" name="CustomShape 17"/>
          <p:cNvSpPr/>
          <p:nvPr/>
        </p:nvSpPr>
        <p:spPr>
          <a:xfrm flipV="1">
            <a:off x="7019280" y="3383640"/>
            <a:ext cx="47160" cy="285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CustomShape 18"/>
          <p:cNvSpPr/>
          <p:nvPr/>
        </p:nvSpPr>
        <p:spPr>
          <a:xfrm flipH="1" flipV="1">
            <a:off x="5556240" y="2194560"/>
            <a:ext cx="255240" cy="76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CustomShape 19"/>
          <p:cNvSpPr/>
          <p:nvPr/>
        </p:nvSpPr>
        <p:spPr>
          <a:xfrm>
            <a:off x="6560640" y="1914480"/>
            <a:ext cx="581760" cy="35676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70c0"/>
            </a:solidFill>
            <a:round/>
          </a:ln>
          <a:effectLst>
            <a:outerShdw algn="tl" blurRad="50800" dir="2700000" dist="107932" rotWithShape="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79200" rIns="79200" tIns="34200" bIns="342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6</a:t>
            </a:r>
            <a:endParaRPr b="0" lang="fr-B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5117040" y="614160"/>
            <a:ext cx="581760" cy="35676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70c0"/>
            </a:solidFill>
            <a:round/>
          </a:ln>
          <a:effectLst>
            <a:outerShdw algn="tl" blurRad="50800" dir="2700000" dist="107932" rotWithShape="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79200" rIns="79200" tIns="34200" bIns="342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5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3333240" y="2016360"/>
            <a:ext cx="432720" cy="35676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70c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3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38" name="CustomShape 3"/>
          <p:cNvSpPr/>
          <p:nvPr/>
        </p:nvSpPr>
        <p:spPr>
          <a:xfrm>
            <a:off x="5864040" y="720000"/>
            <a:ext cx="432720" cy="356760"/>
          </a:xfrm>
          <a:prstGeom prst="ellipse">
            <a:avLst/>
          </a:prstGeom>
          <a:solidFill>
            <a:srgbClr val="ffffff"/>
          </a:solidFill>
          <a:ln w="38160">
            <a:solidFill>
              <a:schemeClr val="accent6">
                <a:lumMod val="75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39" name="CustomShape 4"/>
          <p:cNvSpPr/>
          <p:nvPr/>
        </p:nvSpPr>
        <p:spPr>
          <a:xfrm>
            <a:off x="6585840" y="864000"/>
            <a:ext cx="432720" cy="35676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70c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4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40" name="CustomShape 5"/>
          <p:cNvSpPr/>
          <p:nvPr/>
        </p:nvSpPr>
        <p:spPr>
          <a:xfrm>
            <a:off x="5196600" y="1944360"/>
            <a:ext cx="612360" cy="356760"/>
          </a:xfrm>
          <a:prstGeom prst="ellipse">
            <a:avLst/>
          </a:prstGeom>
          <a:solidFill>
            <a:srgbClr val="f37b70"/>
          </a:solidFill>
          <a:ln w="3816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10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41" name="CustomShape 6"/>
          <p:cNvSpPr/>
          <p:nvPr/>
        </p:nvSpPr>
        <p:spPr>
          <a:xfrm>
            <a:off x="5160600" y="2375640"/>
            <a:ext cx="612360" cy="356760"/>
          </a:xfrm>
          <a:prstGeom prst="ellipse">
            <a:avLst/>
          </a:prstGeom>
          <a:solidFill>
            <a:srgbClr val="f37b70"/>
          </a:solidFill>
          <a:ln w="38160">
            <a:solidFill>
              <a:schemeClr val="accent1"/>
            </a:solidFill>
            <a:round/>
          </a:ln>
          <a:effectLst>
            <a:outerShdw algn="tl" blurRad="50800" dir="2700000" dist="107932" rotWithShape="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11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42" name="CustomShape 7"/>
          <p:cNvSpPr/>
          <p:nvPr/>
        </p:nvSpPr>
        <p:spPr>
          <a:xfrm>
            <a:off x="6149160" y="2375640"/>
            <a:ext cx="612360" cy="356760"/>
          </a:xfrm>
          <a:prstGeom prst="ellipse">
            <a:avLst/>
          </a:prstGeom>
          <a:solidFill>
            <a:srgbClr val="ffffff"/>
          </a:solidFill>
          <a:ln w="6480">
            <a:solidFill>
              <a:srgbClr val="57983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15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43" name="CustomShape 8"/>
          <p:cNvSpPr/>
          <p:nvPr/>
        </p:nvSpPr>
        <p:spPr>
          <a:xfrm>
            <a:off x="8070840" y="1346400"/>
            <a:ext cx="626760" cy="356760"/>
          </a:xfrm>
          <a:prstGeom prst="ellipse">
            <a:avLst/>
          </a:prstGeom>
          <a:solidFill>
            <a:srgbClr val="ffffff"/>
          </a:solidFill>
          <a:ln w="3816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5040" rIns="95040" tIns="50040" bIns="5004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13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44" name="CustomShape 9"/>
          <p:cNvSpPr/>
          <p:nvPr/>
        </p:nvSpPr>
        <p:spPr>
          <a:xfrm>
            <a:off x="8152560" y="821160"/>
            <a:ext cx="626760" cy="3567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38160">
            <a:solidFill>
              <a:schemeClr val="accent6">
                <a:lumMod val="75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5040" rIns="95040" tIns="50040" bIns="5004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12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45" name="CustomShape 10"/>
          <p:cNvSpPr/>
          <p:nvPr/>
        </p:nvSpPr>
        <p:spPr>
          <a:xfrm>
            <a:off x="9126720" y="450000"/>
            <a:ext cx="432720" cy="356760"/>
          </a:xfrm>
          <a:prstGeom prst="ellipse">
            <a:avLst/>
          </a:prstGeom>
          <a:solidFill>
            <a:srgbClr val="ffffff"/>
          </a:solidFill>
          <a:ln w="6480">
            <a:solidFill>
              <a:srgbClr val="57983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7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46" name="CustomShape 11"/>
          <p:cNvSpPr/>
          <p:nvPr/>
        </p:nvSpPr>
        <p:spPr>
          <a:xfrm>
            <a:off x="8767800" y="133560"/>
            <a:ext cx="432720" cy="356760"/>
          </a:xfrm>
          <a:prstGeom prst="ellipse">
            <a:avLst/>
          </a:prstGeom>
          <a:solidFill>
            <a:srgbClr val="ffffff"/>
          </a:solidFill>
          <a:ln w="6480">
            <a:solidFill>
              <a:srgbClr val="57983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8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47" name="CustomShape 12"/>
          <p:cNvSpPr/>
          <p:nvPr/>
        </p:nvSpPr>
        <p:spPr>
          <a:xfrm>
            <a:off x="7992000" y="-9360"/>
            <a:ext cx="1603080" cy="2310120"/>
          </a:xfrm>
          <a:prstGeom prst="curvedConnector3">
            <a:avLst>
              <a:gd name="adj1" fmla="val 50000"/>
            </a:avLst>
          </a:prstGeom>
          <a:noFill/>
          <a:ln w="38160">
            <a:solidFill>
              <a:srgbClr val="1b75bc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8" name="CustomShape 13"/>
          <p:cNvSpPr/>
          <p:nvPr/>
        </p:nvSpPr>
        <p:spPr>
          <a:xfrm>
            <a:off x="9105840" y="1078920"/>
            <a:ext cx="432720" cy="356760"/>
          </a:xfrm>
          <a:prstGeom prst="ellipse">
            <a:avLst/>
          </a:prstGeom>
          <a:solidFill>
            <a:srgbClr val="ffffff"/>
          </a:solidFill>
          <a:ln w="6480">
            <a:solidFill>
              <a:srgbClr val="57983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9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49" name="CustomShape 14"/>
          <p:cNvSpPr/>
          <p:nvPr/>
        </p:nvSpPr>
        <p:spPr>
          <a:xfrm>
            <a:off x="873720" y="4166640"/>
            <a:ext cx="4060800" cy="644760"/>
          </a:xfrm>
          <a:prstGeom prst="rect">
            <a:avLst/>
          </a:prstGeom>
          <a:solidFill>
            <a:srgbClr val="ffffff"/>
          </a:solidFill>
          <a:ln>
            <a:solidFill>
              <a:srgbClr val="ce181e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fr-BE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Situation des confinements du SRG </a:t>
            </a:r>
            <a:endParaRPr b="0" lang="fr-BE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BE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Foyer l’Aubépine au </a:t>
            </a:r>
            <a:r>
              <a:rPr b="1" lang="fr-BE" sz="1800" spc="-1" strike="noStrike">
                <a:solidFill>
                  <a:srgbClr val="ce181e"/>
                </a:solidFill>
                <a:latin typeface="Arial"/>
                <a:ea typeface="Microsoft YaHei"/>
              </a:rPr>
              <a:t>25 mars</a:t>
            </a:r>
            <a:r>
              <a:rPr b="1" lang="fr-BE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 2020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50" name="CustomShape 15"/>
          <p:cNvSpPr/>
          <p:nvPr/>
        </p:nvSpPr>
        <p:spPr>
          <a:xfrm flipV="1">
            <a:off x="6762600" y="2475000"/>
            <a:ext cx="255240" cy="76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1" name="CustomShape 16"/>
          <p:cNvSpPr/>
          <p:nvPr/>
        </p:nvSpPr>
        <p:spPr>
          <a:xfrm>
            <a:off x="6522840" y="1876320"/>
            <a:ext cx="581760" cy="35676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70c0"/>
            </a:solidFill>
            <a:round/>
          </a:ln>
          <a:effectLst>
            <a:outerShdw algn="tl" blurRad="50800" dir="2700000" dist="107932" rotWithShape="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79200" rIns="79200" tIns="34200" bIns="342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6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52" name="CustomShape 17"/>
          <p:cNvSpPr/>
          <p:nvPr/>
        </p:nvSpPr>
        <p:spPr>
          <a:xfrm>
            <a:off x="4758480" y="1550520"/>
            <a:ext cx="636480" cy="356760"/>
          </a:xfrm>
          <a:prstGeom prst="leftRightArrowCallout">
            <a:avLst>
              <a:gd name="adj1" fmla="val 25000"/>
              <a:gd name="adj2" fmla="val 25000"/>
              <a:gd name="adj3" fmla="val 25000"/>
              <a:gd name="adj4" fmla="val 48123"/>
            </a:avLst>
          </a:prstGeom>
          <a:solidFill>
            <a:srgbClr val="ffffff"/>
          </a:solidFill>
          <a:ln w="38160">
            <a:solidFill>
              <a:srgbClr val="0070c0"/>
            </a:solidFill>
            <a:round/>
          </a:ln>
          <a:effectLst>
            <a:outerShdw algn="tl" blurRad="50800" dir="2700000" dist="107932" rotWithShape="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53" name="CustomShape 18"/>
          <p:cNvSpPr/>
          <p:nvPr/>
        </p:nvSpPr>
        <p:spPr>
          <a:xfrm>
            <a:off x="8069040" y="2234160"/>
            <a:ext cx="581760" cy="356760"/>
          </a:xfrm>
          <a:prstGeom prst="ellipse">
            <a:avLst/>
          </a:prstGeom>
          <a:solidFill>
            <a:srgbClr val="ffffff"/>
          </a:solidFill>
          <a:ln w="6480">
            <a:solidFill>
              <a:srgbClr val="9bbb59"/>
            </a:solidFill>
            <a:round/>
          </a:ln>
          <a:effectLst>
            <a:outerShdw algn="tl" blurRad="50800" dir="2700000" dist="107932" rotWithShape="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63360" rIns="63360" tIns="18360" bIns="1836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14</a:t>
            </a:r>
            <a:endParaRPr b="0" lang="fr-B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4729320" y="1441080"/>
            <a:ext cx="636480" cy="356760"/>
          </a:xfrm>
          <a:prstGeom prst="leftRightArrowCallout">
            <a:avLst>
              <a:gd name="adj1" fmla="val 25000"/>
              <a:gd name="adj2" fmla="val 25000"/>
              <a:gd name="adj3" fmla="val 25000"/>
              <a:gd name="adj4" fmla="val 48123"/>
            </a:avLst>
          </a:prstGeom>
          <a:solidFill>
            <a:srgbClr val="ffffff"/>
          </a:solidFill>
          <a:ln w="38160">
            <a:solidFill>
              <a:srgbClr val="4f81bd"/>
            </a:solidFill>
            <a:round/>
          </a:ln>
          <a:effectLst>
            <a:outerShdw algn="tl" blurRad="50800" dir="2700000" dist="107932" rotWithShape="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4680" rIns="94680" tIns="49680" bIns="4968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55" name="CustomShape 2"/>
          <p:cNvSpPr/>
          <p:nvPr/>
        </p:nvSpPr>
        <p:spPr>
          <a:xfrm>
            <a:off x="3333240" y="2016360"/>
            <a:ext cx="432720" cy="35676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70c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3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56" name="CustomShape 3"/>
          <p:cNvSpPr/>
          <p:nvPr/>
        </p:nvSpPr>
        <p:spPr>
          <a:xfrm>
            <a:off x="5864400" y="720000"/>
            <a:ext cx="432720" cy="35676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70c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57" name="CustomShape 4"/>
          <p:cNvSpPr/>
          <p:nvPr/>
        </p:nvSpPr>
        <p:spPr>
          <a:xfrm>
            <a:off x="5160600" y="1908360"/>
            <a:ext cx="612360" cy="356760"/>
          </a:xfrm>
          <a:prstGeom prst="ellipse">
            <a:avLst/>
          </a:prstGeom>
          <a:solidFill>
            <a:srgbClr val="f37b70"/>
          </a:solidFill>
          <a:ln w="3816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10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58" name="CustomShape 5"/>
          <p:cNvSpPr/>
          <p:nvPr/>
        </p:nvSpPr>
        <p:spPr>
          <a:xfrm>
            <a:off x="5160600" y="2375640"/>
            <a:ext cx="612360" cy="356760"/>
          </a:xfrm>
          <a:prstGeom prst="ellipse">
            <a:avLst/>
          </a:prstGeom>
          <a:solidFill>
            <a:srgbClr val="f37b70"/>
          </a:solidFill>
          <a:ln w="38160">
            <a:solidFill>
              <a:schemeClr val="accent1"/>
            </a:solidFill>
            <a:round/>
          </a:ln>
          <a:effectLst>
            <a:outerShdw algn="tl" blurRad="50800" dir="2700000" dist="107932" rotWithShape="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11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59" name="CustomShape 6"/>
          <p:cNvSpPr/>
          <p:nvPr/>
        </p:nvSpPr>
        <p:spPr>
          <a:xfrm>
            <a:off x="8070840" y="1346400"/>
            <a:ext cx="626760" cy="356760"/>
          </a:xfrm>
          <a:prstGeom prst="ellipse">
            <a:avLst/>
          </a:prstGeom>
          <a:solidFill>
            <a:srgbClr val="ffffff"/>
          </a:solidFill>
          <a:ln w="3816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5040" rIns="95040" tIns="50040" bIns="5004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13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60" name="CustomShape 7"/>
          <p:cNvSpPr/>
          <p:nvPr/>
        </p:nvSpPr>
        <p:spPr>
          <a:xfrm>
            <a:off x="8152560" y="821160"/>
            <a:ext cx="626760" cy="3567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3816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5040" rIns="95040" tIns="50040" bIns="5004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12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61" name="CustomShape 8"/>
          <p:cNvSpPr/>
          <p:nvPr/>
        </p:nvSpPr>
        <p:spPr>
          <a:xfrm>
            <a:off x="9126720" y="450000"/>
            <a:ext cx="432720" cy="356760"/>
          </a:xfrm>
          <a:prstGeom prst="ellipse">
            <a:avLst/>
          </a:prstGeom>
          <a:solidFill>
            <a:srgbClr val="ffffff"/>
          </a:solidFill>
          <a:ln w="6480">
            <a:solidFill>
              <a:srgbClr val="57983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7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62" name="CustomShape 9"/>
          <p:cNvSpPr/>
          <p:nvPr/>
        </p:nvSpPr>
        <p:spPr>
          <a:xfrm>
            <a:off x="8767800" y="133560"/>
            <a:ext cx="432720" cy="356760"/>
          </a:xfrm>
          <a:prstGeom prst="ellipse">
            <a:avLst/>
          </a:prstGeom>
          <a:solidFill>
            <a:srgbClr val="ffffff"/>
          </a:solidFill>
          <a:ln w="6480">
            <a:solidFill>
              <a:srgbClr val="57983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8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63" name="CustomShape 10"/>
          <p:cNvSpPr/>
          <p:nvPr/>
        </p:nvSpPr>
        <p:spPr>
          <a:xfrm>
            <a:off x="7992000" y="-9360"/>
            <a:ext cx="1603080" cy="2310120"/>
          </a:xfrm>
          <a:prstGeom prst="curvedConnector3">
            <a:avLst>
              <a:gd name="adj1" fmla="val 50000"/>
            </a:avLst>
          </a:prstGeom>
          <a:noFill/>
          <a:ln w="38160">
            <a:solidFill>
              <a:srgbClr val="1b75bc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4" name="CustomShape 11"/>
          <p:cNvSpPr/>
          <p:nvPr/>
        </p:nvSpPr>
        <p:spPr>
          <a:xfrm>
            <a:off x="9105840" y="1078920"/>
            <a:ext cx="432720" cy="356760"/>
          </a:xfrm>
          <a:prstGeom prst="ellipse">
            <a:avLst/>
          </a:prstGeom>
          <a:solidFill>
            <a:srgbClr val="ffffff"/>
          </a:solidFill>
          <a:ln w="6480">
            <a:solidFill>
              <a:srgbClr val="57983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9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65" name="CustomShape 12"/>
          <p:cNvSpPr/>
          <p:nvPr/>
        </p:nvSpPr>
        <p:spPr>
          <a:xfrm>
            <a:off x="873720" y="4166640"/>
            <a:ext cx="4060800" cy="645120"/>
          </a:xfrm>
          <a:prstGeom prst="rect">
            <a:avLst/>
          </a:prstGeom>
          <a:solidFill>
            <a:srgbClr val="ffffff"/>
          </a:solidFill>
          <a:ln>
            <a:solidFill>
              <a:srgbClr val="ce181e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fr-BE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Situation des confinements du SRG </a:t>
            </a:r>
            <a:endParaRPr b="0" lang="fr-BE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BE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Foyer l’Aubépine au </a:t>
            </a:r>
            <a:r>
              <a:rPr b="1" lang="fr-BE" sz="1800" spc="-1" strike="noStrike">
                <a:solidFill>
                  <a:srgbClr val="ff0000"/>
                </a:solidFill>
                <a:latin typeface="Arial"/>
                <a:ea typeface="Microsoft YaHei"/>
              </a:rPr>
              <a:t>06 avril </a:t>
            </a:r>
            <a:r>
              <a:rPr b="1" lang="fr-BE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2020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66" name="CustomShape 13"/>
          <p:cNvSpPr/>
          <p:nvPr/>
        </p:nvSpPr>
        <p:spPr>
          <a:xfrm>
            <a:off x="4760280" y="545040"/>
            <a:ext cx="558000" cy="391320"/>
          </a:xfrm>
          <a:prstGeom prst="leftRightArrowCallout">
            <a:avLst>
              <a:gd name="adj1" fmla="val 25000"/>
              <a:gd name="adj2" fmla="val 25000"/>
              <a:gd name="adj3" fmla="val 25000"/>
              <a:gd name="adj4" fmla="val 48123"/>
            </a:avLst>
          </a:prstGeom>
          <a:solidFill>
            <a:srgbClr val="ffffff"/>
          </a:solidFill>
          <a:ln w="38160">
            <a:solidFill>
              <a:srgbClr val="4f81bd"/>
            </a:solidFill>
            <a:round/>
          </a:ln>
          <a:effectLst>
            <a:outerShdw algn="bl" blurRad="50800" dir="2700000" dist="107932" rotWithShape="0">
              <a:srgbClr val="000000">
                <a:alpha val="9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6120" rIns="96120" tIns="51120" bIns="5112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5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67" name="CustomShape 14"/>
          <p:cNvSpPr/>
          <p:nvPr/>
        </p:nvSpPr>
        <p:spPr>
          <a:xfrm>
            <a:off x="4784040" y="1016640"/>
            <a:ext cx="510840" cy="344520"/>
          </a:xfrm>
          <a:prstGeom prst="leftRightArrowCallout">
            <a:avLst>
              <a:gd name="adj1" fmla="val 25000"/>
              <a:gd name="adj2" fmla="val 25000"/>
              <a:gd name="adj3" fmla="val 25000"/>
              <a:gd name="adj4" fmla="val 48123"/>
            </a:avLst>
          </a:prstGeom>
          <a:solidFill>
            <a:srgbClr val="ffffff"/>
          </a:solidFill>
          <a:ln w="38160">
            <a:solidFill>
              <a:srgbClr val="4f81bd"/>
            </a:solidFill>
            <a:round/>
          </a:ln>
          <a:effectLst>
            <a:outerShdw algn="l" blurRad="50800" dist="108000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6120" rIns="96120" tIns="51120" bIns="5112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4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68" name="CustomShape 15"/>
          <p:cNvSpPr/>
          <p:nvPr/>
        </p:nvSpPr>
        <p:spPr>
          <a:xfrm>
            <a:off x="6552360" y="1906560"/>
            <a:ext cx="581760" cy="35676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70c0"/>
            </a:solidFill>
            <a:round/>
          </a:ln>
          <a:effectLst>
            <a:outerShdw algn="tl" blurRad="50800" dir="2700000" dist="107932" rotWithShape="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79200" rIns="79200" tIns="34200" bIns="342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6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69" name="CustomShape 16"/>
          <p:cNvSpPr/>
          <p:nvPr/>
        </p:nvSpPr>
        <p:spPr>
          <a:xfrm>
            <a:off x="8098560" y="2264400"/>
            <a:ext cx="581760" cy="356760"/>
          </a:xfrm>
          <a:prstGeom prst="ellipse">
            <a:avLst/>
          </a:prstGeom>
          <a:solidFill>
            <a:srgbClr val="ffffff"/>
          </a:solidFill>
          <a:ln w="6480">
            <a:solidFill>
              <a:srgbClr val="9bbb59"/>
            </a:solidFill>
            <a:round/>
          </a:ln>
          <a:effectLst>
            <a:outerShdw algn="tl" blurRad="50800" dir="2700000" dist="107932" rotWithShape="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63360" rIns="63360" tIns="18360" bIns="1836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14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70" name="CustomShape 17"/>
          <p:cNvSpPr/>
          <p:nvPr/>
        </p:nvSpPr>
        <p:spPr>
          <a:xfrm>
            <a:off x="7308360" y="2266560"/>
            <a:ext cx="581760" cy="356760"/>
          </a:xfrm>
          <a:prstGeom prst="ellipse">
            <a:avLst/>
          </a:prstGeom>
          <a:solidFill>
            <a:srgbClr val="ffffff"/>
          </a:solidFill>
          <a:ln w="6480">
            <a:solidFill>
              <a:srgbClr val="9bbb59"/>
            </a:solidFill>
            <a:round/>
          </a:ln>
          <a:effectLst>
            <a:outerShdw algn="tl" blurRad="50800" dir="2700000" dist="107932" rotWithShape="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63360" rIns="63360" tIns="18360" bIns="1836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15</a:t>
            </a:r>
            <a:endParaRPr b="0" lang="fr-B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4739040" y="1431720"/>
            <a:ext cx="636480" cy="356760"/>
          </a:xfrm>
          <a:prstGeom prst="leftRightArrowCallout">
            <a:avLst>
              <a:gd name="adj1" fmla="val 25000"/>
              <a:gd name="adj2" fmla="val 25000"/>
              <a:gd name="adj3" fmla="val 25000"/>
              <a:gd name="adj4" fmla="val 48123"/>
            </a:avLst>
          </a:prstGeom>
          <a:solidFill>
            <a:srgbClr val="ffffff"/>
          </a:solidFill>
          <a:ln w="29160">
            <a:solidFill>
              <a:srgbClr val="4f81bd"/>
            </a:solidFill>
            <a:round/>
          </a:ln>
          <a:effectLst>
            <a:outerShdw algn="tl" blurRad="50800" dir="2700000" dist="107932" rotWithShape="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360" rIns="90360" tIns="45360" bIns="4536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3342960" y="2007000"/>
            <a:ext cx="432720" cy="35676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70c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3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73" name="CustomShape 3"/>
          <p:cNvSpPr/>
          <p:nvPr/>
        </p:nvSpPr>
        <p:spPr>
          <a:xfrm>
            <a:off x="5874120" y="710640"/>
            <a:ext cx="432720" cy="35676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70c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74" name="CustomShape 4"/>
          <p:cNvSpPr/>
          <p:nvPr/>
        </p:nvSpPr>
        <p:spPr>
          <a:xfrm>
            <a:off x="5170320" y="1899000"/>
            <a:ext cx="612360" cy="356760"/>
          </a:xfrm>
          <a:prstGeom prst="ellipse">
            <a:avLst/>
          </a:prstGeom>
          <a:solidFill>
            <a:srgbClr val="f37b70"/>
          </a:solidFill>
          <a:ln w="3816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10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75" name="CustomShape 5"/>
          <p:cNvSpPr/>
          <p:nvPr/>
        </p:nvSpPr>
        <p:spPr>
          <a:xfrm>
            <a:off x="5170320" y="2366280"/>
            <a:ext cx="612360" cy="356760"/>
          </a:xfrm>
          <a:prstGeom prst="ellipse">
            <a:avLst/>
          </a:prstGeom>
          <a:solidFill>
            <a:srgbClr val="f37b70"/>
          </a:solidFill>
          <a:ln w="38160">
            <a:solidFill>
              <a:schemeClr val="accent1"/>
            </a:solidFill>
            <a:round/>
          </a:ln>
          <a:effectLst>
            <a:outerShdw algn="tl" blurRad="50800" dir="2700000" dist="107932" rotWithShape="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11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76" name="CustomShape 6"/>
          <p:cNvSpPr/>
          <p:nvPr/>
        </p:nvSpPr>
        <p:spPr>
          <a:xfrm>
            <a:off x="8080560" y="1337040"/>
            <a:ext cx="626760" cy="356760"/>
          </a:xfrm>
          <a:prstGeom prst="ellipse">
            <a:avLst/>
          </a:prstGeom>
          <a:solidFill>
            <a:srgbClr val="ffffff"/>
          </a:solidFill>
          <a:ln w="3816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5040" rIns="95040" tIns="50040" bIns="5004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13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77" name="CustomShape 7"/>
          <p:cNvSpPr/>
          <p:nvPr/>
        </p:nvSpPr>
        <p:spPr>
          <a:xfrm>
            <a:off x="8162280" y="811800"/>
            <a:ext cx="626760" cy="3567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3816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5040" rIns="95040" tIns="50040" bIns="5004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12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78" name="CustomShape 8"/>
          <p:cNvSpPr/>
          <p:nvPr/>
        </p:nvSpPr>
        <p:spPr>
          <a:xfrm>
            <a:off x="9136440" y="440640"/>
            <a:ext cx="432720" cy="356760"/>
          </a:xfrm>
          <a:prstGeom prst="ellipse">
            <a:avLst/>
          </a:prstGeom>
          <a:solidFill>
            <a:srgbClr val="ffffff"/>
          </a:solidFill>
          <a:ln w="6480">
            <a:solidFill>
              <a:srgbClr val="57983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7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79" name="CustomShape 9"/>
          <p:cNvSpPr/>
          <p:nvPr/>
        </p:nvSpPr>
        <p:spPr>
          <a:xfrm>
            <a:off x="8777520" y="124200"/>
            <a:ext cx="432720" cy="356760"/>
          </a:xfrm>
          <a:prstGeom prst="ellipse">
            <a:avLst/>
          </a:prstGeom>
          <a:solidFill>
            <a:srgbClr val="ffffff"/>
          </a:solidFill>
          <a:ln w="6480">
            <a:solidFill>
              <a:srgbClr val="57983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8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80" name="CustomShape 10"/>
          <p:cNvSpPr/>
          <p:nvPr/>
        </p:nvSpPr>
        <p:spPr>
          <a:xfrm>
            <a:off x="8001720" y="-18720"/>
            <a:ext cx="1603080" cy="2310120"/>
          </a:xfrm>
          <a:prstGeom prst="curvedConnector3">
            <a:avLst>
              <a:gd name="adj1" fmla="val 50000"/>
            </a:avLst>
          </a:prstGeom>
          <a:noFill/>
          <a:ln w="38160">
            <a:solidFill>
              <a:srgbClr val="1b75bc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1" name="CustomShape 11"/>
          <p:cNvSpPr/>
          <p:nvPr/>
        </p:nvSpPr>
        <p:spPr>
          <a:xfrm>
            <a:off x="9115560" y="1069560"/>
            <a:ext cx="432720" cy="356760"/>
          </a:xfrm>
          <a:prstGeom prst="ellipse">
            <a:avLst/>
          </a:prstGeom>
          <a:solidFill>
            <a:srgbClr val="ffffff"/>
          </a:solidFill>
          <a:ln w="6480">
            <a:solidFill>
              <a:srgbClr val="57983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9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82" name="CustomShape 12"/>
          <p:cNvSpPr/>
          <p:nvPr/>
        </p:nvSpPr>
        <p:spPr>
          <a:xfrm>
            <a:off x="883440" y="4157280"/>
            <a:ext cx="4060800" cy="645120"/>
          </a:xfrm>
          <a:prstGeom prst="rect">
            <a:avLst/>
          </a:prstGeom>
          <a:solidFill>
            <a:srgbClr val="ffffff"/>
          </a:solidFill>
          <a:ln>
            <a:solidFill>
              <a:srgbClr val="ce181e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fr-BE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Situation des confinements du SRG </a:t>
            </a:r>
            <a:endParaRPr b="0" lang="fr-BE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BE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Foyer l’Aubépine au </a:t>
            </a:r>
            <a:r>
              <a:rPr b="1" lang="fr-BE" sz="1800" spc="-1" strike="noStrike">
                <a:solidFill>
                  <a:srgbClr val="ff0000"/>
                </a:solidFill>
                <a:latin typeface="Arial"/>
                <a:ea typeface="Microsoft YaHei"/>
              </a:rPr>
              <a:t>07 avril </a:t>
            </a:r>
            <a:r>
              <a:rPr b="1" lang="fr-BE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2020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83" name="CustomShape 13"/>
          <p:cNvSpPr/>
          <p:nvPr/>
        </p:nvSpPr>
        <p:spPr>
          <a:xfrm>
            <a:off x="3150000" y="1111680"/>
            <a:ext cx="558000" cy="391320"/>
          </a:xfrm>
          <a:prstGeom prst="leftRightArrowCallout">
            <a:avLst>
              <a:gd name="adj1" fmla="val 25000"/>
              <a:gd name="adj2" fmla="val 25000"/>
              <a:gd name="adj3" fmla="val 25000"/>
              <a:gd name="adj4" fmla="val 48123"/>
            </a:avLst>
          </a:prstGeom>
          <a:solidFill>
            <a:srgbClr val="ffffff"/>
          </a:solidFill>
          <a:ln w="29160">
            <a:solidFill>
              <a:srgbClr val="4f81bd"/>
            </a:solidFill>
            <a:round/>
          </a:ln>
          <a:effectLst>
            <a:outerShdw algn="bl" blurRad="50800" dir="2700000" dist="107932" rotWithShape="0">
              <a:srgbClr val="000000">
                <a:alpha val="9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1800" rIns="918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5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84" name="CustomShape 14"/>
          <p:cNvSpPr/>
          <p:nvPr/>
        </p:nvSpPr>
        <p:spPr>
          <a:xfrm>
            <a:off x="4793760" y="1007280"/>
            <a:ext cx="510840" cy="344520"/>
          </a:xfrm>
          <a:prstGeom prst="leftRightArrowCallout">
            <a:avLst>
              <a:gd name="adj1" fmla="val 25000"/>
              <a:gd name="adj2" fmla="val 25000"/>
              <a:gd name="adj3" fmla="val 25000"/>
              <a:gd name="adj4" fmla="val 48123"/>
            </a:avLst>
          </a:prstGeom>
          <a:solidFill>
            <a:srgbClr val="ffffff"/>
          </a:solidFill>
          <a:ln w="29160">
            <a:solidFill>
              <a:srgbClr val="4f81bd"/>
            </a:solidFill>
            <a:round/>
          </a:ln>
          <a:effectLst>
            <a:outerShdw algn="l" blurRad="50800" dist="108000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1800" rIns="918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4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85" name="CustomShape 15"/>
          <p:cNvSpPr/>
          <p:nvPr/>
        </p:nvSpPr>
        <p:spPr>
          <a:xfrm>
            <a:off x="6581880" y="1936800"/>
            <a:ext cx="581760" cy="35676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70c0"/>
            </a:solidFill>
            <a:round/>
          </a:ln>
          <a:effectLst>
            <a:outerShdw algn="tl" blurRad="50800" dir="2700000" dist="107932" rotWithShape="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79200" rIns="79200" tIns="34200" bIns="3420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6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86" name="CustomShape 16"/>
          <p:cNvSpPr/>
          <p:nvPr/>
        </p:nvSpPr>
        <p:spPr>
          <a:xfrm>
            <a:off x="8128080" y="2294640"/>
            <a:ext cx="581760" cy="356760"/>
          </a:xfrm>
          <a:prstGeom prst="ellipse">
            <a:avLst/>
          </a:prstGeom>
          <a:solidFill>
            <a:srgbClr val="ffffff"/>
          </a:solidFill>
          <a:ln w="6480">
            <a:solidFill>
              <a:srgbClr val="9bbb59"/>
            </a:solidFill>
            <a:round/>
          </a:ln>
          <a:effectLst>
            <a:outerShdw algn="tl" blurRad="50800" dir="2700000" dist="107932" rotWithShape="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63360" rIns="63360" tIns="18360" bIns="1836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14</a:t>
            </a:r>
            <a:endParaRPr b="0" lang="fr-BE" sz="1800" spc="-1" strike="noStrike">
              <a:latin typeface="Arial"/>
            </a:endParaRPr>
          </a:p>
        </p:txBody>
      </p:sp>
      <p:sp>
        <p:nvSpPr>
          <p:cNvPr id="187" name="CustomShape 17"/>
          <p:cNvSpPr/>
          <p:nvPr/>
        </p:nvSpPr>
        <p:spPr>
          <a:xfrm>
            <a:off x="7337880" y="2296800"/>
            <a:ext cx="581760" cy="356760"/>
          </a:xfrm>
          <a:prstGeom prst="ellipse">
            <a:avLst/>
          </a:prstGeom>
          <a:solidFill>
            <a:srgbClr val="ffffff"/>
          </a:solidFill>
          <a:ln w="6480">
            <a:solidFill>
              <a:srgbClr val="9bbb59"/>
            </a:solidFill>
            <a:round/>
          </a:ln>
          <a:effectLst>
            <a:outerShdw algn="tl" blurRad="50800" dir="2700000" dist="107932" rotWithShape="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63360" rIns="63360" tIns="18360" bIns="18360" anchor="ctr">
            <a:noAutofit/>
          </a:bodyPr>
          <a:p>
            <a:pPr algn="ctr">
              <a:lnSpc>
                <a:spcPct val="100000"/>
              </a:lnSpc>
            </a:pPr>
            <a:r>
              <a:rPr b="0" lang="fr-BE" sz="1800" spc="-1" strike="noStrike">
                <a:solidFill>
                  <a:srgbClr val="000000"/>
                </a:solidFill>
                <a:latin typeface="Arial"/>
                <a:ea typeface="DejaVu Sans"/>
              </a:rPr>
              <a:t>15</a:t>
            </a:r>
            <a:endParaRPr b="0" lang="fr-B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Application>LibreOffice/6.3.5.2$Windows_X86_64 LibreOffice_project/dd0751754f11728f69b42ee2af66670068624673</Applicat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2020-04-03T23:33:42Z</dcterms:created>
  <dc:creator>FrançoisD</dc:creator>
  <dc:description/>
  <dc:language>fr-BE</dc:language>
  <cp:lastModifiedBy/>
  <dcterms:modified xsi:type="dcterms:W3CDTF">2020-04-10T10:08:21Z</dcterms:modified>
  <cp:revision>47</cp:revision>
  <dc:subject/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Security">
    <vt:i4>0</vt:i4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2</vt:i4>
  </property>
  <property fmtid="{D5CDD505-2E9C-101B-9397-08002B2CF9AE}" pid="7" name="Notes">
    <vt:i4>4</vt:i4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4</vt:i4>
  </property>
</Properties>
</file>